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0" r:id="rId2"/>
    <p:sldId id="261" r:id="rId3"/>
    <p:sldId id="262" r:id="rId4"/>
    <p:sldId id="263" r:id="rId5"/>
    <p:sldId id="264" r:id="rId6"/>
    <p:sldId id="271" r:id="rId7"/>
    <p:sldId id="269" r:id="rId8"/>
    <p:sldId id="266" r:id="rId9"/>
    <p:sldId id="265" r:id="rId10"/>
    <p:sldId id="277" r:id="rId11"/>
    <p:sldId id="273" r:id="rId12"/>
    <p:sldId id="276" r:id="rId13"/>
    <p:sldId id="274" r:id="rId14"/>
    <p:sldId id="278" r:id="rId15"/>
    <p:sldId id="279" r:id="rId16"/>
    <p:sldId id="270"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1D3785F-F8E3-428A-9748-D091B4CDAAA2}" type="datetimeFigureOut">
              <a:rPr lang="en-US" smtClean="0"/>
              <a:t>2/6/2019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55055F6-5017-4BF9-A98A-49506B3D53E7}" type="slidenum">
              <a:rPr lang="en-US" smtClean="0"/>
              <a:t>‹#›</a:t>
            </a:fld>
            <a:endParaRPr lang="en-US"/>
          </a:p>
        </p:txBody>
      </p:sp>
    </p:spTree>
    <p:extLst>
      <p:ext uri="{BB962C8B-B14F-4D97-AF65-F5344CB8AC3E}">
        <p14:creationId xmlns:p14="http://schemas.microsoft.com/office/powerpoint/2010/main" val="2365497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D27DD28-0267-471B-B38E-99544B0DDE84}" type="datetimeFigureOut">
              <a:rPr lang="en-US" smtClean="0"/>
              <a:t>2/6/2019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7712C67-0F52-4125-A4DD-2718EFE08B63}" type="slidenum">
              <a:rPr lang="en-US" smtClean="0"/>
              <a:t>‹#›</a:t>
            </a:fld>
            <a:endParaRPr lang="en-US"/>
          </a:p>
        </p:txBody>
      </p:sp>
    </p:spTree>
    <p:extLst>
      <p:ext uri="{BB962C8B-B14F-4D97-AF65-F5344CB8AC3E}">
        <p14:creationId xmlns:p14="http://schemas.microsoft.com/office/powerpoint/2010/main" val="315462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B6C375-27B1-427A-9603-3728A42E5F4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419682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6C375-27B1-427A-9603-3728A42E5F4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15578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6C375-27B1-427A-9603-3728A42E5F4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393303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6C375-27B1-427A-9603-3728A42E5F4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234252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B6C375-27B1-427A-9603-3728A42E5F4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65454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B6C375-27B1-427A-9603-3728A42E5F4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323559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B6C375-27B1-427A-9603-3728A42E5F43}"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290708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6C375-27B1-427A-9603-3728A42E5F43}"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408092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6C375-27B1-427A-9603-3728A42E5F43}"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236709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6C375-27B1-427A-9603-3728A42E5F4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240642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6C375-27B1-427A-9603-3728A42E5F4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5230-56AE-4D2B-9524-7EBE49FDB7BE}" type="slidenum">
              <a:rPr lang="en-US" smtClean="0"/>
              <a:t>‹#›</a:t>
            </a:fld>
            <a:endParaRPr lang="en-US"/>
          </a:p>
        </p:txBody>
      </p:sp>
    </p:spTree>
    <p:extLst>
      <p:ext uri="{BB962C8B-B14F-4D97-AF65-F5344CB8AC3E}">
        <p14:creationId xmlns:p14="http://schemas.microsoft.com/office/powerpoint/2010/main" val="414474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6C375-27B1-427A-9603-3728A42E5F43}" type="datetimeFigureOut">
              <a:rPr lang="en-US" smtClean="0"/>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45230-56AE-4D2B-9524-7EBE49FDB7BE}" type="slidenum">
              <a:rPr lang="en-US" smtClean="0"/>
              <a:t>‹#›</a:t>
            </a:fld>
            <a:endParaRPr lang="en-US"/>
          </a:p>
        </p:txBody>
      </p:sp>
      <p:pic>
        <p:nvPicPr>
          <p:cNvPr id="7" name="Picture 8"/>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5988050"/>
            <a:ext cx="9144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custDataLst>
              <p:tags r:id="rId13"/>
            </p:custDataLst>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9144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72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hyperlink" Target="mailto:tounanian@dukemf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197429"/>
          </a:xfrm>
        </p:spPr>
        <p:txBody>
          <a:bodyPr>
            <a:normAutofit fontScale="90000"/>
          </a:bodyPr>
          <a:lstStyle/>
          <a:p>
            <a:pPr algn="l"/>
            <a:r>
              <a:rPr lang="en-US" sz="6000" dirty="0" smtClean="0">
                <a:solidFill>
                  <a:schemeClr val="bg1"/>
                </a:solidFill>
              </a:rPr>
              <a:t>Duke FlexBake5™ </a:t>
            </a:r>
            <a:r>
              <a:rPr lang="en-US" sz="2000" dirty="0" smtClean="0">
                <a:solidFill>
                  <a:schemeClr val="bg1"/>
                </a:solidFill>
              </a:rPr>
              <a:t>Proof </a:t>
            </a:r>
            <a:r>
              <a:rPr lang="en-US" sz="2000" dirty="0">
                <a:solidFill>
                  <a:schemeClr val="bg1"/>
                </a:solidFill>
              </a:rPr>
              <a:t>&amp; Bake Oven </a:t>
            </a:r>
            <a:r>
              <a:rPr lang="en-US" sz="6000" dirty="0"/>
              <a:t/>
            </a:r>
            <a:br>
              <a:rPr lang="en-US" sz="6000" dirty="0"/>
            </a:br>
            <a:endParaRPr lang="en-US" sz="6000" dirty="0">
              <a:solidFill>
                <a:schemeClr val="bg1"/>
              </a:solidFill>
            </a:endParaRPr>
          </a:p>
        </p:txBody>
      </p:sp>
      <p:sp>
        <p:nvSpPr>
          <p:cNvPr id="3" name="Subtitle 2"/>
          <p:cNvSpPr>
            <a:spLocks noGrp="1"/>
          </p:cNvSpPr>
          <p:nvPr>
            <p:ph type="subTitle" idx="1"/>
          </p:nvPr>
        </p:nvSpPr>
        <p:spPr>
          <a:xfrm>
            <a:off x="4419600" y="5094514"/>
            <a:ext cx="4724400" cy="876300"/>
          </a:xfrm>
        </p:spPr>
        <p:txBody>
          <a:bodyPr>
            <a:normAutofit fontScale="92500" lnSpcReduction="10000"/>
          </a:bodyPr>
          <a:lstStyle/>
          <a:p>
            <a:pPr algn="r"/>
            <a:r>
              <a:rPr lang="en-US" sz="2800" i="1" dirty="0" smtClean="0">
                <a:solidFill>
                  <a:schemeClr val="tx1"/>
                </a:solidFill>
              </a:rPr>
              <a:t>Baking Great Bread has Never Been Easier</a:t>
            </a:r>
            <a:endParaRPr lang="en-US" sz="2800" i="1" dirty="0">
              <a:solidFill>
                <a:schemeClr val="tx1"/>
              </a:solidFill>
            </a:endParaRPr>
          </a:p>
        </p:txBody>
      </p:sp>
      <p:sp>
        <p:nvSpPr>
          <p:cNvPr id="4" name="Rectangle 3"/>
          <p:cNvSpPr/>
          <p:nvPr/>
        </p:nvSpPr>
        <p:spPr>
          <a:xfrm>
            <a:off x="0" y="2362200"/>
            <a:ext cx="9144000" cy="1905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tounanian\AppData\Local\Microsoft\Windows\Temporary Internet Files\Content.Outlook\DDV1YFID\All-in-One_Oven-Tex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1807028"/>
            <a:ext cx="3015344" cy="301534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4191000" y="1368878"/>
            <a:ext cx="4724400"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Operations Training </a:t>
            </a:r>
            <a:endParaRPr lang="en-US" sz="2800" b="1"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53"/>
          <a:stretch/>
        </p:blipFill>
        <p:spPr bwMode="auto">
          <a:xfrm>
            <a:off x="1066800" y="1143000"/>
            <a:ext cx="2779486" cy="499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457200" y="5519964"/>
            <a:ext cx="762000" cy="719364"/>
          </a:xfrm>
          <a:prstGeom prst="ellipse">
            <a:avLst/>
          </a:prstGeom>
          <a:solidFill>
            <a:srgbClr val="FFCF37"/>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000" b="1" i="1" dirty="0">
                <a:solidFill>
                  <a:schemeClr val="bg1"/>
                </a:solidFill>
                <a:effectLst>
                  <a:outerShdw blurRad="50800" dist="38100" dir="2700000" algn="tl" rotWithShape="0">
                    <a:prstClr val="black">
                      <a:alpha val="40000"/>
                    </a:prstClr>
                  </a:outerShdw>
                </a:effectLst>
              </a:rPr>
              <a:t>TEST</a:t>
            </a:r>
          </a:p>
        </p:txBody>
      </p:sp>
      <p:pic>
        <p:nvPicPr>
          <p:cNvPr id="10" name="Picture 3" descr="C:\Users\tounanian.STL\Desktop\Subway\Projects\Flex Bake 5\Pictures\FlexBake5_front new control_compressed.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37557" y="1166299"/>
            <a:ext cx="2667000" cy="500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3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Additional Helpful Information </a:t>
            </a:r>
            <a:endParaRPr lang="en-US" dirty="0">
              <a:solidFill>
                <a:schemeClr val="bg1"/>
              </a:solidFill>
            </a:endParaRPr>
          </a:p>
        </p:txBody>
      </p:sp>
      <p:sp>
        <p:nvSpPr>
          <p:cNvPr id="3" name="Content Placeholder 2"/>
          <p:cNvSpPr>
            <a:spLocks noGrp="1"/>
          </p:cNvSpPr>
          <p:nvPr>
            <p:ph idx="1"/>
          </p:nvPr>
        </p:nvSpPr>
        <p:spPr>
          <a:xfrm>
            <a:off x="457200" y="1600200"/>
            <a:ext cx="3581400" cy="4525963"/>
          </a:xfrm>
        </p:spPr>
        <p:txBody>
          <a:bodyPr>
            <a:normAutofit fontScale="77500" lnSpcReduction="20000"/>
          </a:bodyPr>
          <a:lstStyle/>
          <a:p>
            <a:pPr marL="0" indent="0">
              <a:buNone/>
            </a:pPr>
            <a:r>
              <a:rPr lang="en-US" dirty="0" smtClean="0"/>
              <a:t>Helpful ‘User Functions’ can be accessed through ‘Special </a:t>
            </a:r>
            <a:r>
              <a:rPr lang="en-US" dirty="0"/>
              <a:t>Functions Screen</a:t>
            </a:r>
            <a:r>
              <a:rPr lang="en-US" dirty="0" smtClean="0"/>
              <a:t>’.</a:t>
            </a:r>
          </a:p>
          <a:p>
            <a:r>
              <a:rPr lang="en-US" dirty="0" smtClean="0"/>
              <a:t>Press the icon in </a:t>
            </a:r>
            <a:r>
              <a:rPr lang="en-US" dirty="0"/>
              <a:t>the upper right corner of the </a:t>
            </a:r>
            <a:r>
              <a:rPr lang="en-US" dirty="0" smtClean="0"/>
              <a:t>screen, then choose user</a:t>
            </a:r>
          </a:p>
          <a:p>
            <a:pPr lvl="1"/>
            <a:r>
              <a:rPr lang="en-US" dirty="0" smtClean="0"/>
              <a:t>The Quick User Guide/Training can be found </a:t>
            </a:r>
            <a:r>
              <a:rPr lang="en-US" dirty="0" smtClean="0"/>
              <a:t>here, </a:t>
            </a:r>
            <a:r>
              <a:rPr lang="en-US" dirty="0" smtClean="0"/>
              <a:t>along </a:t>
            </a:r>
            <a:r>
              <a:rPr lang="en-US" dirty="0" smtClean="0"/>
              <a:t>with network and fault status and  </a:t>
            </a:r>
            <a:r>
              <a:rPr lang="en-US" dirty="0" smtClean="0"/>
              <a:t>all maintenance and cleaning information </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479" y="1502229"/>
            <a:ext cx="2594306" cy="188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36"/>
          <a:stretch/>
        </p:blipFill>
        <p:spPr bwMode="auto">
          <a:xfrm>
            <a:off x="6686785" y="1502229"/>
            <a:ext cx="2424558" cy="192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331522" y="1422405"/>
            <a:ext cx="381001"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83792"/>
            <a:ext cx="2848211" cy="212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74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Editing Recipes</a:t>
            </a:r>
            <a:endParaRPr lang="en-US" dirty="0"/>
          </a:p>
        </p:txBody>
      </p:sp>
      <p:sp>
        <p:nvSpPr>
          <p:cNvPr id="3" name="Content Placeholder 2"/>
          <p:cNvSpPr>
            <a:spLocks noGrp="1"/>
          </p:cNvSpPr>
          <p:nvPr>
            <p:ph idx="1"/>
          </p:nvPr>
        </p:nvSpPr>
        <p:spPr>
          <a:xfrm>
            <a:off x="381000" y="1295400"/>
            <a:ext cx="3810000" cy="5105400"/>
          </a:xfrm>
        </p:spPr>
        <p:txBody>
          <a:bodyPr>
            <a:normAutofit fontScale="62500" lnSpcReduction="20000"/>
          </a:bodyPr>
          <a:lstStyle/>
          <a:p>
            <a:r>
              <a:rPr lang="en-US" dirty="0"/>
              <a:t>If a recipe needs to be edited, this can be done by accessing the ‘Special Functions Screen</a:t>
            </a:r>
            <a:r>
              <a:rPr lang="en-US" dirty="0" smtClean="0"/>
              <a:t>’ by pressing the </a:t>
            </a:r>
            <a:r>
              <a:rPr lang="en-US" dirty="0"/>
              <a:t> </a:t>
            </a:r>
            <a:r>
              <a:rPr lang="en-US" dirty="0" smtClean="0"/>
              <a:t>    </a:t>
            </a:r>
            <a:r>
              <a:rPr lang="en-US" dirty="0" smtClean="0"/>
              <a:t>in </a:t>
            </a:r>
            <a:r>
              <a:rPr lang="en-US" dirty="0" smtClean="0"/>
              <a:t>the upper right hand corner </a:t>
            </a:r>
          </a:p>
          <a:p>
            <a:r>
              <a:rPr lang="en-US" dirty="0" smtClean="0"/>
              <a:t>Select </a:t>
            </a:r>
            <a:r>
              <a:rPr lang="en-US" dirty="0"/>
              <a:t>Recipe: Pin code: 5678</a:t>
            </a:r>
          </a:p>
          <a:p>
            <a:r>
              <a:rPr lang="en-US" dirty="0"/>
              <a:t>Select which recipe to edit</a:t>
            </a:r>
          </a:p>
          <a:p>
            <a:r>
              <a:rPr lang="en-US" dirty="0"/>
              <a:t>The last stage of each recipe is the proper place to permanently edit bake time.</a:t>
            </a:r>
          </a:p>
          <a:p>
            <a:pPr lvl="1"/>
            <a:r>
              <a:rPr lang="en-US" dirty="0"/>
              <a:t>It is strongly recommended not to make changes to any of the other stages, as this could significantly affect the quality of baked </a:t>
            </a:r>
            <a:r>
              <a:rPr lang="en-US" dirty="0" smtClean="0"/>
              <a:t>product</a:t>
            </a:r>
          </a:p>
          <a:p>
            <a:r>
              <a:rPr lang="en-US" dirty="0" smtClean="0"/>
              <a:t>If you are utilizing metal bread forms, </a:t>
            </a:r>
            <a:r>
              <a:rPr lang="en-US" dirty="0" smtClean="0"/>
              <a:t>2-3 </a:t>
            </a:r>
            <a:r>
              <a:rPr lang="en-US" dirty="0" smtClean="0"/>
              <a:t>minutes will need to be added onto the bread baking cycles</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49" y="1620055"/>
            <a:ext cx="2070728" cy="150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553200" y="1620055"/>
            <a:ext cx="228600" cy="2614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757748" y="1620055"/>
            <a:ext cx="1719252" cy="1307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36"/>
          <a:stretch/>
        </p:blipFill>
        <p:spPr bwMode="auto">
          <a:xfrm>
            <a:off x="6890000" y="1616426"/>
            <a:ext cx="1892801" cy="149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48" y="3505200"/>
            <a:ext cx="2024052" cy="159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071" y="3484088"/>
            <a:ext cx="2057400" cy="162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069274"/>
            <a:ext cx="242887" cy="20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39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Maintenance and Cleaning</a:t>
            </a:r>
            <a:endParaRPr lang="en-US" dirty="0">
              <a:solidFill>
                <a:schemeClr val="bg1"/>
              </a:solidFill>
            </a:endParaRPr>
          </a:p>
        </p:txBody>
      </p:sp>
      <p:sp>
        <p:nvSpPr>
          <p:cNvPr id="3" name="Content Placeholder 2"/>
          <p:cNvSpPr>
            <a:spLocks noGrp="1"/>
          </p:cNvSpPr>
          <p:nvPr>
            <p:ph idx="1"/>
          </p:nvPr>
        </p:nvSpPr>
        <p:spPr>
          <a:xfrm>
            <a:off x="489856" y="1133642"/>
            <a:ext cx="5257800" cy="4525963"/>
          </a:xfrm>
        </p:spPr>
        <p:txBody>
          <a:bodyPr>
            <a:normAutofit fontScale="85000" lnSpcReduction="20000"/>
          </a:bodyPr>
          <a:lstStyle/>
          <a:p>
            <a:endParaRPr lang="en-US" dirty="0" smtClean="0"/>
          </a:p>
          <a:p>
            <a:r>
              <a:rPr lang="en-US" dirty="0" smtClean="0"/>
              <a:t>Empty Drain Pan Message</a:t>
            </a:r>
          </a:p>
          <a:p>
            <a:pPr lvl="1"/>
            <a:r>
              <a:rPr lang="en-US" dirty="0" smtClean="0"/>
              <a:t>This message will appear each time the oven is turned on and after every 3</a:t>
            </a:r>
            <a:r>
              <a:rPr lang="en-US" baseline="30000" dirty="0" smtClean="0"/>
              <a:t>rd</a:t>
            </a:r>
            <a:r>
              <a:rPr lang="en-US" dirty="0" smtClean="0"/>
              <a:t> Cool Down Cycle.</a:t>
            </a:r>
          </a:p>
          <a:p>
            <a:pPr lvl="1"/>
            <a:r>
              <a:rPr lang="en-US" dirty="0" smtClean="0"/>
              <a:t>To empty the drain pan, remove the rolling rack under the oven stand (if present) and locate the drain pan on the lower right side of the oven and remove the line.  </a:t>
            </a:r>
          </a:p>
          <a:p>
            <a:pPr lvl="1"/>
            <a:r>
              <a:rPr lang="en-US" dirty="0" smtClean="0"/>
              <a:t>If your drain line is ran straight to a drain, this message can be turned off in the settings (configurations)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56" y="1133642"/>
            <a:ext cx="32480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56131"/>
            <a:ext cx="1414002"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653" y="3505200"/>
            <a:ext cx="1397015" cy="255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334000" y="3657600"/>
            <a:ext cx="1676400" cy="185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Maintenance and Cleaning</a:t>
            </a:r>
            <a:endParaRPr lang="en-US" dirty="0">
              <a:solidFill>
                <a:schemeClr val="bg1"/>
              </a:solidFill>
            </a:endParaRPr>
          </a:p>
        </p:txBody>
      </p:sp>
      <p:sp>
        <p:nvSpPr>
          <p:cNvPr id="3" name="Content Placeholder 2"/>
          <p:cNvSpPr>
            <a:spLocks noGrp="1"/>
          </p:cNvSpPr>
          <p:nvPr>
            <p:ph idx="1"/>
          </p:nvPr>
        </p:nvSpPr>
        <p:spPr>
          <a:xfrm>
            <a:off x="457200" y="1219201"/>
            <a:ext cx="8229600" cy="1981200"/>
          </a:xfrm>
        </p:spPr>
        <p:txBody>
          <a:bodyPr>
            <a:normAutofit fontScale="62500" lnSpcReduction="20000"/>
          </a:bodyPr>
          <a:lstStyle/>
          <a:p>
            <a:r>
              <a:rPr lang="en-US" dirty="0" smtClean="0"/>
              <a:t>Daily Tasks:</a:t>
            </a:r>
          </a:p>
          <a:p>
            <a:pPr lvl="1"/>
            <a:r>
              <a:rPr lang="en-US" dirty="0" smtClean="0"/>
              <a:t>Poor a large cup of hot water through the cavity bottom drain to flush through any debris</a:t>
            </a:r>
          </a:p>
          <a:p>
            <a:pPr lvl="1"/>
            <a:r>
              <a:rPr lang="en-US" dirty="0" smtClean="0"/>
              <a:t>Wipe the drip tray clean</a:t>
            </a:r>
          </a:p>
          <a:p>
            <a:pPr lvl="1"/>
            <a:r>
              <a:rPr lang="en-US" dirty="0" smtClean="0"/>
              <a:t>Clean oven exterior and doors</a:t>
            </a:r>
          </a:p>
          <a:p>
            <a:pPr lvl="1"/>
            <a:r>
              <a:rPr lang="en-US" dirty="0" smtClean="0"/>
              <a:t>Wipe clean interior of oven with hot soapy water followed by damp cloth </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71800"/>
            <a:ext cx="1529381" cy="113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11021"/>
            <a:ext cx="1312743" cy="193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9397" y="4417874"/>
            <a:ext cx="665340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Monthly </a:t>
            </a:r>
            <a:r>
              <a:rPr lang="en-US" dirty="0" smtClean="0"/>
              <a:t>Tasks</a:t>
            </a:r>
          </a:p>
          <a:p>
            <a:pPr marL="742950" lvl="1" indent="-285750">
              <a:buFont typeface="Arial" panose="020B0604020202020204" pitchFamily="34" charset="0"/>
              <a:buChar char="–"/>
            </a:pPr>
            <a:r>
              <a:rPr lang="en-US" dirty="0" smtClean="0"/>
              <a:t>Check </a:t>
            </a:r>
            <a:r>
              <a:rPr lang="en-US" dirty="0"/>
              <a:t>door screws for </a:t>
            </a:r>
            <a:r>
              <a:rPr lang="en-US" dirty="0" smtClean="0"/>
              <a:t>tightness</a:t>
            </a:r>
          </a:p>
          <a:p>
            <a:pPr marL="285750" indent="-285750">
              <a:buFont typeface="Arial" panose="020B0604020202020204" pitchFamily="34" charset="0"/>
              <a:buChar char="•"/>
            </a:pPr>
            <a:r>
              <a:rPr lang="en-US" dirty="0" smtClean="0"/>
              <a:t>Yearly Tasks</a:t>
            </a:r>
            <a:endParaRPr lang="en-US" dirty="0"/>
          </a:p>
          <a:p>
            <a:pPr marL="742950" lvl="1" indent="-285750">
              <a:buFont typeface="Arial" panose="020B0604020202020204" pitchFamily="34" charset="0"/>
              <a:buChar char="–"/>
            </a:pPr>
            <a:r>
              <a:rPr lang="en-US" dirty="0" smtClean="0"/>
              <a:t>The Reverse Osmosis System pre-filter should be replaced yearly, and the membrane should be changed every other year.</a:t>
            </a:r>
            <a:endParaRPr lang="en-US" dirty="0"/>
          </a:p>
          <a:p>
            <a:endParaRPr lang="en-US" dirty="0"/>
          </a:p>
          <a:p>
            <a:endParaRPr lang="en-US" dirty="0" smtClean="0"/>
          </a:p>
        </p:txBody>
      </p:sp>
      <p:sp>
        <p:nvSpPr>
          <p:cNvPr id="5" name="TextBox 4"/>
          <p:cNvSpPr txBox="1"/>
          <p:nvPr/>
        </p:nvSpPr>
        <p:spPr>
          <a:xfrm>
            <a:off x="509397" y="2971800"/>
            <a:ext cx="467220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Weekly Tasks </a:t>
            </a:r>
            <a:endParaRPr lang="en-US" dirty="0" smtClean="0"/>
          </a:p>
          <a:p>
            <a:pPr marL="742950" lvl="1" indent="-285750">
              <a:buFont typeface="Arial" panose="020B0604020202020204" pitchFamily="34" charset="0"/>
              <a:buChar char="–"/>
            </a:pPr>
            <a:r>
              <a:rPr lang="en-US" dirty="0" smtClean="0"/>
              <a:t>Clean </a:t>
            </a:r>
            <a:r>
              <a:rPr lang="en-US" dirty="0"/>
              <a:t>the Cool-Touch door</a:t>
            </a:r>
          </a:p>
          <a:p>
            <a:pPr marL="1200150" lvl="2" indent="-285750">
              <a:buFont typeface="Calibri" panose="020F0502020204030204" pitchFamily="34" charset="0"/>
              <a:buChar char="-"/>
            </a:pPr>
            <a:r>
              <a:rPr lang="en-US" dirty="0"/>
              <a:t>Separate the panes via the clips at the top and bottom of the </a:t>
            </a:r>
            <a:r>
              <a:rPr lang="en-US" dirty="0" smtClean="0"/>
              <a:t>door</a:t>
            </a:r>
          </a:p>
          <a:p>
            <a:pPr marL="742950" lvl="1" indent="-285750">
              <a:buFont typeface="Arial" panose="020B0604020202020204" pitchFamily="34" charset="0"/>
              <a:buChar char="–"/>
            </a:pPr>
            <a:r>
              <a:rPr lang="en-US" dirty="0" smtClean="0"/>
              <a:t>Inspect </a:t>
            </a:r>
            <a:r>
              <a:rPr lang="en-US" dirty="0"/>
              <a:t>oven door gaskets for damage</a:t>
            </a:r>
          </a:p>
        </p:txBody>
      </p:sp>
    </p:spTree>
    <p:extLst>
      <p:ext uri="{BB962C8B-B14F-4D97-AF65-F5344CB8AC3E}">
        <p14:creationId xmlns:p14="http://schemas.microsoft.com/office/powerpoint/2010/main" val="288331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WIFI  Feature</a:t>
            </a:r>
            <a:endParaRPr lang="en-US" dirty="0">
              <a:solidFill>
                <a:schemeClr val="bg1"/>
              </a:solidFill>
            </a:endParaRPr>
          </a:p>
        </p:txBody>
      </p:sp>
      <p:sp>
        <p:nvSpPr>
          <p:cNvPr id="3" name="Content Placeholder 2"/>
          <p:cNvSpPr>
            <a:spLocks noGrp="1"/>
          </p:cNvSpPr>
          <p:nvPr>
            <p:ph idx="1"/>
          </p:nvPr>
        </p:nvSpPr>
        <p:spPr>
          <a:xfrm>
            <a:off x="457200" y="1600200"/>
            <a:ext cx="3581400" cy="4525963"/>
          </a:xfrm>
        </p:spPr>
        <p:txBody>
          <a:bodyPr>
            <a:normAutofit fontScale="70000" lnSpcReduction="20000"/>
          </a:bodyPr>
          <a:lstStyle/>
          <a:p>
            <a:r>
              <a:rPr lang="en-US" dirty="0" smtClean="0"/>
              <a:t>Allows </a:t>
            </a:r>
            <a:r>
              <a:rPr lang="en-US" dirty="0"/>
              <a:t>for remote recipe management</a:t>
            </a:r>
          </a:p>
          <a:p>
            <a:pPr lvl="1"/>
            <a:r>
              <a:rPr lang="en-US" dirty="0"/>
              <a:t>Push new recipes to selected restaurants</a:t>
            </a:r>
          </a:p>
          <a:p>
            <a:pPr lvl="1"/>
            <a:r>
              <a:rPr lang="en-US" dirty="0"/>
              <a:t>Remotely view what is being baked at the store</a:t>
            </a:r>
          </a:p>
          <a:p>
            <a:r>
              <a:rPr lang="en-US" dirty="0"/>
              <a:t>Allows for advanced diagnostics </a:t>
            </a:r>
          </a:p>
          <a:p>
            <a:pPr lvl="1"/>
            <a:r>
              <a:rPr lang="en-US" dirty="0"/>
              <a:t>Remote service alerts </a:t>
            </a:r>
            <a:r>
              <a:rPr lang="en-US" dirty="0" smtClean="0"/>
              <a:t>available</a:t>
            </a:r>
          </a:p>
          <a:p>
            <a:pPr lvl="1"/>
            <a:r>
              <a:rPr lang="en-US" dirty="0" smtClean="0"/>
              <a:t>On-screen fault errors displayed</a:t>
            </a:r>
            <a:endParaRPr lang="en-US" dirty="0"/>
          </a:p>
          <a:p>
            <a:pPr lvl="1"/>
            <a:r>
              <a:rPr lang="en-US" dirty="0"/>
              <a:t>Duke technicians can remotely troubleshoot to resolve issues quicker</a:t>
            </a:r>
          </a:p>
          <a:p>
            <a:pPr marL="0" indent="0">
              <a:buNone/>
            </a:pPr>
            <a:endParaRPr lang="en-US"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889"/>
          <a:stretch/>
        </p:blipFill>
        <p:spPr bwMode="auto">
          <a:xfrm>
            <a:off x="5181600" y="3733800"/>
            <a:ext cx="3141047" cy="21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35"/>
          <a:stretch/>
        </p:blipFill>
        <p:spPr bwMode="auto">
          <a:xfrm>
            <a:off x="4664149" y="1371600"/>
            <a:ext cx="391697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WIFI  Feature - Access</a:t>
            </a:r>
            <a:endParaRPr lang="en-US" dirty="0">
              <a:solidFill>
                <a:schemeClr val="bg1"/>
              </a:solidFill>
            </a:endParaRPr>
          </a:p>
        </p:txBody>
      </p:sp>
      <p:sp>
        <p:nvSpPr>
          <p:cNvPr id="3" name="Content Placeholder 2"/>
          <p:cNvSpPr>
            <a:spLocks noGrp="1"/>
          </p:cNvSpPr>
          <p:nvPr>
            <p:ph idx="1"/>
          </p:nvPr>
        </p:nvSpPr>
        <p:spPr>
          <a:xfrm>
            <a:off x="457200" y="1600200"/>
            <a:ext cx="3581400" cy="4525963"/>
          </a:xfrm>
        </p:spPr>
        <p:txBody>
          <a:bodyPr>
            <a:normAutofit lnSpcReduction="10000"/>
          </a:bodyPr>
          <a:lstStyle/>
          <a:p>
            <a:pPr marL="285750" indent="-285750"/>
            <a:r>
              <a:rPr lang="en-US" sz="1800" dirty="0"/>
              <a:t>To access Special Functions, </a:t>
            </a:r>
            <a:r>
              <a:rPr lang="en-US" sz="1800" dirty="0" smtClean="0"/>
              <a:t>press         in top right corner</a:t>
            </a:r>
            <a:endParaRPr lang="en-US" sz="1800" dirty="0"/>
          </a:p>
          <a:p>
            <a:pPr marL="285750" indent="-285750"/>
            <a:r>
              <a:rPr lang="en-US" sz="1800" dirty="0"/>
              <a:t>Press CONFIG, then enter PIN 2345</a:t>
            </a:r>
          </a:p>
          <a:p>
            <a:pPr marL="285750" indent="-285750"/>
            <a:r>
              <a:rPr lang="en-US" sz="1800" dirty="0"/>
              <a:t>Select NETWORK </a:t>
            </a:r>
            <a:r>
              <a:rPr lang="en-US" sz="1800" dirty="0" smtClean="0"/>
              <a:t>CONFIG</a:t>
            </a:r>
          </a:p>
          <a:p>
            <a:pPr marL="285750" indent="-285750"/>
            <a:r>
              <a:rPr lang="en-US" sz="1800" dirty="0"/>
              <a:t>Choose either ETHERNET or </a:t>
            </a:r>
            <a:r>
              <a:rPr lang="en-US" sz="1800" dirty="0" smtClean="0"/>
              <a:t>WIRELESS</a:t>
            </a:r>
          </a:p>
          <a:p>
            <a:pPr marL="285750" indent="-285750"/>
            <a:r>
              <a:rPr lang="en-US" sz="1800" dirty="0" smtClean="0"/>
              <a:t>If WIRELESS is pressed, choose from list of available sites and enter your password. Then </a:t>
            </a:r>
            <a:r>
              <a:rPr lang="en-US" sz="1800" dirty="0"/>
              <a:t>press green save </a:t>
            </a:r>
            <a:r>
              <a:rPr lang="en-US" sz="1800" dirty="0" smtClean="0"/>
              <a:t>button</a:t>
            </a:r>
          </a:p>
          <a:p>
            <a:pPr marL="285750" indent="-285750"/>
            <a:r>
              <a:rPr lang="en-US" sz="1800" dirty="0" smtClean="0"/>
              <a:t>System will attempt to connect and will show </a:t>
            </a:r>
            <a:r>
              <a:rPr lang="en-US" sz="1800" dirty="0" smtClean="0">
                <a:solidFill>
                  <a:srgbClr val="FF0000"/>
                </a:solidFill>
              </a:rPr>
              <a:t>“connecting”</a:t>
            </a:r>
          </a:p>
          <a:p>
            <a:pPr marL="285750" indent="-285750"/>
            <a:r>
              <a:rPr lang="en-US" sz="1800" dirty="0" smtClean="0"/>
              <a:t>Once connected it will display </a:t>
            </a:r>
            <a:r>
              <a:rPr lang="en-US" sz="1800" dirty="0" smtClean="0">
                <a:solidFill>
                  <a:srgbClr val="00B050"/>
                </a:solidFill>
              </a:rPr>
              <a:t>“connected”. </a:t>
            </a:r>
            <a:r>
              <a:rPr lang="en-US" sz="1800" dirty="0" smtClean="0"/>
              <a:t>Press OK</a:t>
            </a:r>
          </a:p>
          <a:p>
            <a:pPr marL="285750" indent="-285750"/>
            <a:endParaRPr lang="en-US" sz="2000" dirty="0"/>
          </a:p>
          <a:p>
            <a:pPr marL="0" indent="0">
              <a:buNone/>
            </a:pPr>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36"/>
          <a:stretch/>
        </p:blipFill>
        <p:spPr bwMode="auto">
          <a:xfrm>
            <a:off x="4495800" y="1548998"/>
            <a:ext cx="1697791" cy="13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363" y="1927564"/>
            <a:ext cx="274317" cy="23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55" y="1548998"/>
            <a:ext cx="1830747" cy="13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820" y="3124199"/>
            <a:ext cx="1803449" cy="125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4586449"/>
            <a:ext cx="1848037" cy="129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820" y="4586449"/>
            <a:ext cx="1829948" cy="128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35600" y="14039850"/>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323" y="3124199"/>
            <a:ext cx="1767806" cy="131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30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Questions</a:t>
            </a:r>
            <a:r>
              <a:rPr lang="en-US" dirty="0">
                <a:solidFill>
                  <a:schemeClr val="bg1"/>
                </a:solidFill>
              </a:rPr>
              <a:t>?</a:t>
            </a:r>
          </a:p>
        </p:txBody>
      </p:sp>
      <p:sp>
        <p:nvSpPr>
          <p:cNvPr id="3" name="Content Placeholder 2"/>
          <p:cNvSpPr>
            <a:spLocks noGrp="1"/>
          </p:cNvSpPr>
          <p:nvPr>
            <p:ph idx="1"/>
          </p:nvPr>
        </p:nvSpPr>
        <p:spPr/>
        <p:txBody>
          <a:bodyPr>
            <a:normAutofit/>
          </a:bodyPr>
          <a:lstStyle/>
          <a:p>
            <a:pPr marL="0" indent="0">
              <a:buNone/>
            </a:pPr>
            <a:r>
              <a:rPr lang="en-US" dirty="0" smtClean="0"/>
              <a:t>Mike Powers</a:t>
            </a:r>
          </a:p>
          <a:p>
            <a:pPr marL="0" indent="0">
              <a:buNone/>
            </a:pPr>
            <a:r>
              <a:rPr lang="en-US" dirty="0" smtClean="0"/>
              <a:t>mpowers@dukemfg.com	</a:t>
            </a:r>
          </a:p>
          <a:p>
            <a:pPr marL="0" indent="0">
              <a:buNone/>
            </a:pPr>
            <a:r>
              <a:rPr lang="en-US" dirty="0" smtClean="0"/>
              <a:t>1-800-735-3853 ext. 1343</a:t>
            </a:r>
          </a:p>
          <a:p>
            <a:pPr marL="0" indent="0">
              <a:buNone/>
            </a:pPr>
            <a:endParaRPr lang="en-US" dirty="0"/>
          </a:p>
          <a:p>
            <a:pPr marL="0" indent="0">
              <a:buNone/>
            </a:pPr>
            <a:r>
              <a:rPr lang="en-US" dirty="0" smtClean="0"/>
              <a:t>Tracey Ounanian</a:t>
            </a:r>
          </a:p>
          <a:p>
            <a:pPr marL="0" indent="0">
              <a:buNone/>
            </a:pPr>
            <a:r>
              <a:rPr lang="en-US" dirty="0" smtClean="0">
                <a:hlinkClick r:id="rId2"/>
              </a:rPr>
              <a:t>tounanian@dukemfg.com</a:t>
            </a:r>
            <a:endParaRPr lang="en-US" dirty="0" smtClean="0"/>
          </a:p>
          <a:p>
            <a:pPr marL="0" indent="0">
              <a:buNone/>
            </a:pPr>
            <a:r>
              <a:rPr lang="en-US" dirty="0" smtClean="0"/>
              <a:t>314-422-6768</a:t>
            </a:r>
          </a:p>
        </p:txBody>
      </p:sp>
    </p:spTree>
    <p:extLst>
      <p:ext uri="{BB962C8B-B14F-4D97-AF65-F5344CB8AC3E}">
        <p14:creationId xmlns:p14="http://schemas.microsoft.com/office/powerpoint/2010/main" val="79836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Overview </a:t>
            </a:r>
            <a:endParaRPr lang="en-US" dirty="0">
              <a:solidFill>
                <a:schemeClr val="bg1"/>
              </a:solidFill>
            </a:endParaRPr>
          </a:p>
        </p:txBody>
      </p:sp>
      <p:sp>
        <p:nvSpPr>
          <p:cNvPr id="3" name="Content Placeholder 2"/>
          <p:cNvSpPr>
            <a:spLocks noGrp="1"/>
          </p:cNvSpPr>
          <p:nvPr>
            <p:ph idx="1"/>
          </p:nvPr>
        </p:nvSpPr>
        <p:spPr>
          <a:xfrm>
            <a:off x="457200" y="3124200"/>
            <a:ext cx="8229600" cy="3034619"/>
          </a:xfrm>
        </p:spPr>
        <p:txBody>
          <a:bodyPr>
            <a:normAutofit/>
          </a:bodyPr>
          <a:lstStyle/>
          <a:p>
            <a:pPr marL="457200" lvl="1" indent="0">
              <a:buNone/>
            </a:pPr>
            <a:endParaRPr lang="en-US" sz="2400" dirty="0" smtClean="0"/>
          </a:p>
          <a:p>
            <a:r>
              <a:rPr lang="en-US" sz="2400" dirty="0" smtClean="0"/>
              <a:t>Benefits:</a:t>
            </a:r>
          </a:p>
          <a:p>
            <a:pPr lvl="1"/>
            <a:r>
              <a:rPr lang="en-US" sz="2200" dirty="0" smtClean="0"/>
              <a:t>Simplifies the bread baking process and improves product consistency</a:t>
            </a:r>
          </a:p>
          <a:p>
            <a:pPr lvl="1"/>
            <a:r>
              <a:rPr lang="en-US" sz="2200" dirty="0" smtClean="0"/>
              <a:t>Single cavity reduces user handling, time and labor allowing employees to focus on other tasks</a:t>
            </a:r>
          </a:p>
          <a:p>
            <a:pPr lvl="1"/>
            <a:r>
              <a:rPr lang="en-US" sz="2200" dirty="0" smtClean="0"/>
              <a:t>Ability to expand into artisan bread products with steam feature</a:t>
            </a:r>
            <a:endParaRPr lang="en-US" sz="22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295400"/>
            <a:ext cx="312566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447800"/>
            <a:ext cx="5181600" cy="2154436"/>
          </a:xfrm>
          <a:prstGeom prst="rect">
            <a:avLst/>
          </a:prstGeom>
          <a:noFill/>
        </p:spPr>
        <p:txBody>
          <a:bodyPr wrap="square" rtlCol="0">
            <a:spAutoFit/>
          </a:bodyPr>
          <a:lstStyle/>
          <a:p>
            <a:pPr marL="342900" indent="-342900">
              <a:buFont typeface="Arial" panose="020B0604020202020204" pitchFamily="34" charset="0"/>
              <a:buChar char="•"/>
            </a:pPr>
            <a:r>
              <a:rPr lang="en-US" sz="2400" dirty="0"/>
              <a:t>Proof and bake in a single </a:t>
            </a:r>
            <a:r>
              <a:rPr lang="en-US" sz="2400" dirty="0" smtClean="0"/>
              <a:t>cavity</a:t>
            </a:r>
          </a:p>
          <a:p>
            <a:pPr marL="800100" lvl="1" indent="-342900">
              <a:buFont typeface="Arial" panose="020B0604020202020204" pitchFamily="34" charset="0"/>
              <a:buChar char="–"/>
            </a:pPr>
            <a:r>
              <a:rPr lang="en-US" sz="2200" dirty="0" smtClean="0"/>
              <a:t>50 breads per cycle</a:t>
            </a:r>
            <a:endParaRPr lang="en-US" sz="2200" dirty="0"/>
          </a:p>
          <a:p>
            <a:pPr marL="800100" lvl="1" indent="-342900">
              <a:buFont typeface="Arial" panose="020B0604020202020204" pitchFamily="34" charset="0"/>
              <a:buChar char="–"/>
            </a:pPr>
            <a:r>
              <a:rPr lang="en-US" sz="2200" dirty="0" smtClean="0"/>
              <a:t>65 </a:t>
            </a:r>
            <a:r>
              <a:rPr lang="en-US" sz="2200" dirty="0"/>
              <a:t>min. proof and bake cycle +  </a:t>
            </a:r>
            <a:r>
              <a:rPr lang="en-US" sz="2200" dirty="0" smtClean="0"/>
              <a:t>      10 min. </a:t>
            </a:r>
            <a:r>
              <a:rPr lang="en-US" sz="2200" dirty="0"/>
              <a:t>cool down cycle (if baking bread immediately after)</a:t>
            </a:r>
          </a:p>
          <a:p>
            <a:pPr marL="800100" lvl="1" indent="-342900">
              <a:buFont typeface="Arial" panose="020B0604020202020204" pitchFamily="34" charset="0"/>
              <a:buChar char="–"/>
            </a:pPr>
            <a:endParaRPr lang="en-US" sz="2200" dirty="0" smtClean="0"/>
          </a:p>
        </p:txBody>
      </p:sp>
    </p:spTree>
    <p:extLst>
      <p:ext uri="{BB962C8B-B14F-4D97-AF65-F5344CB8AC3E}">
        <p14:creationId xmlns:p14="http://schemas.microsoft.com/office/powerpoint/2010/main" val="25146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solidFill>
                  <a:schemeClr val="bg1"/>
                </a:solidFill>
              </a:rPr>
              <a:t>Power On Oven</a:t>
            </a:r>
            <a:endParaRPr lang="en-US" dirty="0">
              <a:solidFill>
                <a:schemeClr val="bg1"/>
              </a:solidFill>
            </a:endParaRPr>
          </a:p>
        </p:txBody>
      </p:sp>
      <p:sp>
        <p:nvSpPr>
          <p:cNvPr id="3" name="Content Placeholder 2"/>
          <p:cNvSpPr>
            <a:spLocks noGrp="1"/>
          </p:cNvSpPr>
          <p:nvPr>
            <p:ph idx="1"/>
          </p:nvPr>
        </p:nvSpPr>
        <p:spPr>
          <a:xfrm>
            <a:off x="457200" y="1371600"/>
            <a:ext cx="3276600" cy="2363036"/>
          </a:xfrm>
        </p:spPr>
        <p:txBody>
          <a:bodyPr>
            <a:normAutofit fontScale="92500"/>
          </a:bodyPr>
          <a:lstStyle/>
          <a:p>
            <a:pPr marL="0" indent="0">
              <a:buNone/>
            </a:pPr>
            <a:r>
              <a:rPr lang="en-US" sz="2800" dirty="0" smtClean="0"/>
              <a:t>2 step Process: </a:t>
            </a:r>
          </a:p>
          <a:p>
            <a:pPr marL="0" indent="0">
              <a:buNone/>
            </a:pPr>
            <a:r>
              <a:rPr lang="en-US" sz="2800" dirty="0" smtClean="0"/>
              <a:t>1) Turn on main power using the rocker switch to left of control panel screen</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47784"/>
            <a:ext cx="2438400" cy="197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24300"/>
            <a:ext cx="12477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962400"/>
            <a:ext cx="1447800" cy="523220"/>
          </a:xfrm>
          <a:prstGeom prst="rect">
            <a:avLst/>
          </a:prstGeom>
          <a:noFill/>
        </p:spPr>
        <p:txBody>
          <a:bodyPr wrap="square" rtlCol="0">
            <a:spAutoFit/>
          </a:bodyPr>
          <a:lstStyle/>
          <a:p>
            <a:r>
              <a:rPr lang="en-US" sz="2800" dirty="0" smtClean="0"/>
              <a:t>2)  Press</a:t>
            </a:r>
            <a:r>
              <a:rPr lang="en-US" dirty="0" smtClean="0"/>
              <a:t> </a:t>
            </a:r>
            <a:endParaRPr lang="en-US" dirty="0"/>
          </a:p>
        </p:txBody>
      </p:sp>
      <p:sp>
        <p:nvSpPr>
          <p:cNvPr id="9" name="TextBox 8"/>
          <p:cNvSpPr txBox="1"/>
          <p:nvPr/>
        </p:nvSpPr>
        <p:spPr>
          <a:xfrm>
            <a:off x="990600" y="4450140"/>
            <a:ext cx="2895600" cy="1384995"/>
          </a:xfrm>
          <a:prstGeom prst="rect">
            <a:avLst/>
          </a:prstGeom>
          <a:noFill/>
        </p:spPr>
        <p:txBody>
          <a:bodyPr wrap="square" rtlCol="0">
            <a:spAutoFit/>
          </a:bodyPr>
          <a:lstStyle/>
          <a:p>
            <a:r>
              <a:rPr lang="en-US" sz="2800" dirty="0"/>
              <a:t>o</a:t>
            </a:r>
            <a:r>
              <a:rPr lang="en-US" sz="2800" dirty="0" smtClean="0"/>
              <a:t>n ‘Main Screen’ </a:t>
            </a:r>
            <a:r>
              <a:rPr lang="en-US" sz="2800" dirty="0"/>
              <a:t>t</a:t>
            </a:r>
            <a:r>
              <a:rPr lang="en-US" sz="2800" dirty="0" smtClean="0"/>
              <a:t>o turn on the oven  </a:t>
            </a:r>
            <a:endParaRPr lang="en-US" sz="2800" dirty="0"/>
          </a:p>
        </p:txBody>
      </p:sp>
      <p:cxnSp>
        <p:nvCxnSpPr>
          <p:cNvPr id="11" name="Straight Arrow Connector 10"/>
          <p:cNvCxnSpPr/>
          <p:nvPr/>
        </p:nvCxnSpPr>
        <p:spPr>
          <a:xfrm>
            <a:off x="5638800" y="2667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17442" y="5037567"/>
            <a:ext cx="51195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794" y="3962400"/>
            <a:ext cx="2555648" cy="189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5042"/>
          <a:stretch/>
        </p:blipFill>
        <p:spPr bwMode="auto">
          <a:xfrm>
            <a:off x="6607629" y="3945955"/>
            <a:ext cx="2460171" cy="189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2866469" y="2971800"/>
            <a:ext cx="1248331"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8685" y="1250929"/>
            <a:ext cx="1480115" cy="271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29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solidFill>
                  <a:schemeClr val="bg1"/>
                </a:solidFill>
              </a:rPr>
              <a:t>Selecting a Recipe</a:t>
            </a:r>
            <a:endParaRPr lang="en-US" dirty="0">
              <a:solidFill>
                <a:schemeClr val="bg1"/>
              </a:solidFill>
            </a:endParaRPr>
          </a:p>
        </p:txBody>
      </p:sp>
      <p:sp>
        <p:nvSpPr>
          <p:cNvPr id="3" name="Content Placeholder 2"/>
          <p:cNvSpPr>
            <a:spLocks noGrp="1"/>
          </p:cNvSpPr>
          <p:nvPr>
            <p:ph idx="1"/>
          </p:nvPr>
        </p:nvSpPr>
        <p:spPr>
          <a:xfrm>
            <a:off x="457200" y="1219200"/>
            <a:ext cx="8305800" cy="1066800"/>
          </a:xfrm>
        </p:spPr>
        <p:txBody>
          <a:bodyPr/>
          <a:lstStyle/>
          <a:p>
            <a:pPr marL="0" indent="0">
              <a:buNone/>
            </a:pPr>
            <a:r>
              <a:rPr lang="en-US" dirty="0" smtClean="0"/>
              <a:t>Select the appropriate recipe from the main screen</a:t>
            </a:r>
          </a:p>
        </p:txBody>
      </p:sp>
      <p:sp>
        <p:nvSpPr>
          <p:cNvPr id="5" name="TextBox 4"/>
          <p:cNvSpPr txBox="1"/>
          <p:nvPr/>
        </p:nvSpPr>
        <p:spPr>
          <a:xfrm>
            <a:off x="304801" y="2209800"/>
            <a:ext cx="4724400" cy="2985433"/>
          </a:xfrm>
          <a:prstGeom prst="rect">
            <a:avLst/>
          </a:prstGeom>
          <a:noFill/>
        </p:spPr>
        <p:txBody>
          <a:bodyPr wrap="square" rtlCol="0">
            <a:spAutoFit/>
          </a:bodyPr>
          <a:lstStyle/>
          <a:p>
            <a:pPr marL="285750" indent="-285750">
              <a:buFont typeface="Arial" panose="020B0604020202020204" pitchFamily="34" charset="0"/>
              <a:buChar char="•"/>
            </a:pPr>
            <a:r>
              <a:rPr lang="en-US" sz="2400" dirty="0"/>
              <a:t>Half bake vs. Full </a:t>
            </a:r>
            <a:r>
              <a:rPr lang="en-US" sz="2400" dirty="0" smtClean="0"/>
              <a:t>bake </a:t>
            </a:r>
            <a:r>
              <a:rPr lang="en-US" sz="1400" dirty="0" smtClean="0"/>
              <a:t>(cookies or bread)</a:t>
            </a:r>
            <a:r>
              <a:rPr lang="en-US" sz="2400" dirty="0" smtClean="0"/>
              <a:t>:</a:t>
            </a:r>
          </a:p>
          <a:p>
            <a:pPr marL="742950" lvl="1" indent="-285750">
              <a:buFont typeface="Arial" panose="020B0604020202020204" pitchFamily="34" charset="0"/>
              <a:buChar char="•"/>
            </a:pPr>
            <a:r>
              <a:rPr lang="en-US" sz="2000" dirty="0" smtClean="0"/>
              <a:t>Choose half bake if baking 5 pans or less</a:t>
            </a:r>
          </a:p>
          <a:p>
            <a:pPr marL="285750" indent="-285750">
              <a:buFont typeface="Arial" panose="020B0604020202020204" pitchFamily="34" charset="0"/>
              <a:buChar char="•"/>
            </a:pPr>
            <a:r>
              <a:rPr lang="en-US" sz="2400" dirty="0" smtClean="0"/>
              <a:t>W/Cheese </a:t>
            </a:r>
            <a:r>
              <a:rPr lang="en-US" sz="2400" dirty="0"/>
              <a:t>recipes</a:t>
            </a:r>
          </a:p>
          <a:p>
            <a:pPr marL="742950" lvl="1" indent="-285750">
              <a:buFont typeface="Arial" panose="020B0604020202020204" pitchFamily="34" charset="0"/>
              <a:buChar char="•"/>
            </a:pPr>
            <a:r>
              <a:rPr lang="en-US" sz="2000" dirty="0"/>
              <a:t>Must be </a:t>
            </a:r>
            <a:r>
              <a:rPr lang="en-US" sz="2000" dirty="0" smtClean="0"/>
              <a:t>selected in order for icon to appear and alarm to sound notifying appropriate time to add cheese</a:t>
            </a:r>
            <a:endParaRPr lang="en-US" sz="2000" dirty="0"/>
          </a:p>
          <a:p>
            <a:pPr marL="742950" lvl="1" indent="-285750">
              <a:buFont typeface="Arial" panose="020B0604020202020204" pitchFamily="34" charset="0"/>
              <a:buChar char="•"/>
            </a:pPr>
            <a:r>
              <a:rPr lang="en-US" sz="2000" dirty="0" smtClean="0"/>
              <a:t>Can mix cheese and non-cheese breads in same load</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94" r="6942" b="5149"/>
          <a:stretch/>
        </p:blipFill>
        <p:spPr bwMode="auto">
          <a:xfrm>
            <a:off x="7054871" y="4722443"/>
            <a:ext cx="1949471" cy="107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43" y="1752599"/>
            <a:ext cx="4065857" cy="296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41" t="42391" r="8729" b="21726"/>
          <a:stretch/>
        </p:blipFill>
        <p:spPr bwMode="auto">
          <a:xfrm>
            <a:off x="5043715" y="4687150"/>
            <a:ext cx="1886857" cy="114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75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solidFill>
                  <a:schemeClr val="bg1"/>
                </a:solidFill>
              </a:rPr>
              <a:t>Recipe Cycles</a:t>
            </a:r>
            <a:endParaRPr lang="en-US" dirty="0">
              <a:solidFill>
                <a:schemeClr val="bg1"/>
              </a:solidFill>
            </a:endParaRPr>
          </a:p>
        </p:txBody>
      </p:sp>
      <p:sp>
        <p:nvSpPr>
          <p:cNvPr id="3" name="Content Placeholder 2"/>
          <p:cNvSpPr>
            <a:spLocks noGrp="1"/>
          </p:cNvSpPr>
          <p:nvPr>
            <p:ph idx="1"/>
          </p:nvPr>
        </p:nvSpPr>
        <p:spPr>
          <a:xfrm>
            <a:off x="152400" y="1219200"/>
            <a:ext cx="8229600" cy="1600200"/>
          </a:xfrm>
        </p:spPr>
        <p:txBody>
          <a:bodyPr>
            <a:normAutofit/>
          </a:bodyPr>
          <a:lstStyle/>
          <a:p>
            <a:pPr marL="0" indent="0">
              <a:buNone/>
            </a:pPr>
            <a:r>
              <a:rPr lang="en-US" sz="2800" dirty="0" smtClean="0"/>
              <a:t>One a recipe is selected the oven will either begin “conditioning” or “preheating”</a:t>
            </a:r>
            <a:endParaRPr lang="en-US" sz="2800" dirty="0"/>
          </a:p>
        </p:txBody>
      </p:sp>
      <p:sp>
        <p:nvSpPr>
          <p:cNvPr id="4" name="Content Placeholder 2"/>
          <p:cNvSpPr txBox="1">
            <a:spLocks/>
          </p:cNvSpPr>
          <p:nvPr/>
        </p:nvSpPr>
        <p:spPr>
          <a:xfrm>
            <a:off x="228600" y="2209799"/>
            <a:ext cx="4648200" cy="40609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Conditioning is a longer preheating cycle and occurs if a bread recipe has been selected and the oven was previously off.  This cycle takes approximately 20 minutes – a count down timer is display</a:t>
            </a:r>
          </a:p>
          <a:p>
            <a:r>
              <a:rPr lang="en-US" sz="1800" dirty="0"/>
              <a:t>The oven will begin preheating if </a:t>
            </a:r>
            <a:r>
              <a:rPr lang="en-US" sz="1800" dirty="0" smtClean="0"/>
              <a:t>a </a:t>
            </a:r>
            <a:r>
              <a:rPr lang="en-US" sz="1800" dirty="0"/>
              <a:t>non-bread recipe is selected and it is under the temperature set-point. This cycle takes 5-10 minutes</a:t>
            </a:r>
          </a:p>
          <a:p>
            <a:r>
              <a:rPr lang="en-US" sz="1800" dirty="0"/>
              <a:t>Once the conditioning or preheating cycle is complete an alarm will sound (3 short chirps) and the display will change to the ‘Recipe Ready to Start Screen</a:t>
            </a:r>
            <a:r>
              <a:rPr lang="en-US" sz="1800" dirty="0" smtClean="0"/>
              <a:t>.’</a:t>
            </a:r>
          </a:p>
          <a:p>
            <a:endParaRPr lang="en-US" sz="1600" dirty="0"/>
          </a:p>
          <a:p>
            <a:endParaRPr lang="en-US" sz="2000" dirty="0" smtClean="0"/>
          </a:p>
        </p:txBody>
      </p:sp>
      <p:sp>
        <p:nvSpPr>
          <p:cNvPr id="5" name="Content Placeholder 2"/>
          <p:cNvSpPr txBox="1">
            <a:spLocks/>
          </p:cNvSpPr>
          <p:nvPr/>
        </p:nvSpPr>
        <p:spPr>
          <a:xfrm>
            <a:off x="453780" y="4038600"/>
            <a:ext cx="4724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02" t="28058" r="10346" b="1"/>
          <a:stretch/>
        </p:blipFill>
        <p:spPr bwMode="auto">
          <a:xfrm>
            <a:off x="5453744" y="3282396"/>
            <a:ext cx="3468914" cy="114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46" t="7089" r="8367" b="6322"/>
          <a:stretch/>
        </p:blipFill>
        <p:spPr bwMode="auto">
          <a:xfrm>
            <a:off x="5442858" y="1625601"/>
            <a:ext cx="3468914" cy="164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321" y="4511825"/>
            <a:ext cx="34623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562600" y="4714876"/>
            <a:ext cx="914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7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Recipe Cycles</a:t>
            </a:r>
            <a:endParaRPr lang="en-US" dirty="0">
              <a:solidFill>
                <a:schemeClr val="bg1"/>
              </a:solidFill>
            </a:endParaRPr>
          </a:p>
        </p:txBody>
      </p:sp>
      <p:sp>
        <p:nvSpPr>
          <p:cNvPr id="3" name="Content Placeholder 2"/>
          <p:cNvSpPr>
            <a:spLocks noGrp="1"/>
          </p:cNvSpPr>
          <p:nvPr>
            <p:ph idx="1"/>
          </p:nvPr>
        </p:nvSpPr>
        <p:spPr>
          <a:xfrm>
            <a:off x="304800" y="4648200"/>
            <a:ext cx="4876247" cy="914400"/>
          </a:xfrm>
        </p:spPr>
        <p:txBody>
          <a:bodyPr>
            <a:normAutofit fontScale="55000" lnSpcReduction="20000"/>
          </a:bodyPr>
          <a:lstStyle/>
          <a:p>
            <a:pPr marL="0" indent="0">
              <a:buNone/>
            </a:pPr>
            <a:endParaRPr lang="en-US" dirty="0" smtClean="0"/>
          </a:p>
          <a:p>
            <a:r>
              <a:rPr lang="en-US" dirty="0" smtClean="0"/>
              <a:t>To </a:t>
            </a:r>
            <a:r>
              <a:rPr lang="en-US" dirty="0"/>
              <a:t>cancel a recipe once it </a:t>
            </a:r>
            <a:r>
              <a:rPr lang="en-US" dirty="0" smtClean="0"/>
              <a:t>has started,  </a:t>
            </a:r>
            <a:r>
              <a:rPr lang="en-US" dirty="0"/>
              <a:t>press and hold the countdown timer for 2-3 seconds </a:t>
            </a:r>
          </a:p>
          <a:p>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38" t="36684" r="13052" b="14952"/>
          <a:stretch/>
        </p:blipFill>
        <p:spPr bwMode="auto">
          <a:xfrm>
            <a:off x="5257800" y="4724400"/>
            <a:ext cx="3830782" cy="84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362" y="3415224"/>
            <a:ext cx="481548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a:t>
            </a:r>
            <a:r>
              <a:rPr lang="en-US" dirty="0"/>
              <a:t>you wish to choose a different recipe prior to starting, press the ‘back button’ on the lower left hand corner of the screen</a:t>
            </a:r>
          </a:p>
          <a:p>
            <a:endParaRPr lang="en-US" dirty="0"/>
          </a:p>
        </p:txBody>
      </p:sp>
      <p:sp>
        <p:nvSpPr>
          <p:cNvPr id="14" name="Oval 13"/>
          <p:cNvSpPr/>
          <p:nvPr/>
        </p:nvSpPr>
        <p:spPr>
          <a:xfrm>
            <a:off x="7467600" y="5029229"/>
            <a:ext cx="914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62599" y="1171460"/>
            <a:ext cx="3525983" cy="222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04800" y="1171460"/>
            <a:ext cx="5154825" cy="2031325"/>
          </a:xfrm>
          <a:prstGeom prst="rect">
            <a:avLst/>
          </a:prstGeom>
        </p:spPr>
        <p:txBody>
          <a:bodyPr wrap="square">
            <a:spAutoFit/>
          </a:bodyPr>
          <a:lstStyle/>
          <a:p>
            <a:pPr marL="285750" indent="-285750">
              <a:buFont typeface="Arial" panose="020B0604020202020204" pitchFamily="34" charset="0"/>
              <a:buChar char="•"/>
            </a:pPr>
            <a:r>
              <a:rPr lang="en-US" dirty="0" smtClean="0"/>
              <a:t>Load </a:t>
            </a:r>
            <a:r>
              <a:rPr lang="en-US" dirty="0"/>
              <a:t>the oven and press the start timer button to begin the recipe. </a:t>
            </a:r>
            <a:endParaRPr lang="en-US" dirty="0" smtClean="0"/>
          </a:p>
          <a:p>
            <a:pPr lvl="1"/>
            <a:r>
              <a:rPr lang="en-US" dirty="0" smtClean="0"/>
              <a:t>**Follow </a:t>
            </a:r>
            <a:r>
              <a:rPr lang="en-US" dirty="0"/>
              <a:t>all current bread baking steps, including spraying  and floor retarding the bread to proper temperature – </a:t>
            </a:r>
            <a:r>
              <a:rPr lang="en-US" b="1" dirty="0"/>
              <a:t>except the temperature requirement has changed to 55-60 degrees </a:t>
            </a:r>
            <a:r>
              <a:rPr lang="en-US" i="1" dirty="0"/>
              <a:t>(not 50-55)</a:t>
            </a:r>
            <a:endParaRPr lang="en-US"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358" y="3222023"/>
            <a:ext cx="3395242" cy="41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4572000" y="1524000"/>
            <a:ext cx="3200400" cy="6631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562599" y="3202785"/>
            <a:ext cx="914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4125190" y="3640738"/>
            <a:ext cx="1437409" cy="4477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7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solidFill>
                  <a:schemeClr val="bg1"/>
                </a:solidFill>
              </a:rPr>
              <a:t>Recipe Cycles</a:t>
            </a:r>
            <a:endParaRPr lang="en-US" dirty="0">
              <a:solidFill>
                <a:schemeClr val="bg1"/>
              </a:solidFill>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199" t="6349" r="4703" b="7483"/>
          <a:stretch/>
        </p:blipFill>
        <p:spPr bwMode="auto">
          <a:xfrm>
            <a:off x="5092861" y="4069443"/>
            <a:ext cx="3830782" cy="137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3830599"/>
            <a:ext cx="4724400" cy="249400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You may add time onto the end of a bake in one minute increments with the ‘+1’ button</a:t>
            </a:r>
          </a:p>
          <a:p>
            <a:pPr lvl="1"/>
            <a:r>
              <a:rPr lang="en-US" dirty="0" smtClean="0"/>
              <a:t>Button appears once a proof/bake cycle enters it’s last stage which is baking</a:t>
            </a:r>
          </a:p>
          <a:p>
            <a:pPr lvl="1"/>
            <a:r>
              <a:rPr lang="en-US" dirty="0" smtClean="0"/>
              <a:t>This will only adjust the color of the bread, not the size </a:t>
            </a:r>
          </a:p>
          <a:p>
            <a:r>
              <a:rPr lang="en-US" dirty="0" smtClean="0"/>
              <a:t>When the bake is complete, an alarm will sound.  Touch the timer or open the door to cancel the alarm </a:t>
            </a:r>
          </a:p>
        </p:txBody>
      </p:sp>
      <p:sp>
        <p:nvSpPr>
          <p:cNvPr id="6" name="Oval 5"/>
          <p:cNvSpPr/>
          <p:nvPr/>
        </p:nvSpPr>
        <p:spPr>
          <a:xfrm>
            <a:off x="8077200" y="4914900"/>
            <a:ext cx="457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1245275"/>
            <a:ext cx="762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Recipe Alarms: </a:t>
            </a:r>
          </a:p>
          <a:p>
            <a:pPr marL="742950" lvl="1" indent="-285750">
              <a:buFont typeface="Calibri" panose="020F0502020204030204" pitchFamily="34" charset="0"/>
              <a:buChar char="‐"/>
            </a:pPr>
            <a:r>
              <a:rPr lang="en-US" dirty="0" smtClean="0"/>
              <a:t>During Bread Baking Recipes: “20 Minute Alarm” - When </a:t>
            </a:r>
            <a:r>
              <a:rPr lang="en-US" dirty="0"/>
              <a:t>there are 20 minutes left in a bread cycle, there will be a brief alarm that sounds and messaging will appear on the screen alerting you to begin retarding the next batch of </a:t>
            </a:r>
            <a:r>
              <a:rPr lang="en-US" dirty="0" smtClean="0"/>
              <a:t>bread</a:t>
            </a:r>
          </a:p>
          <a:p>
            <a:pPr lvl="1"/>
            <a:endParaRPr lang="en-US" dirty="0"/>
          </a:p>
          <a:p>
            <a:pPr marL="742950" lvl="1" indent="-285750">
              <a:buFont typeface="Calibri" panose="020F0502020204030204" pitchFamily="34" charset="0"/>
              <a:buChar char="‐"/>
            </a:pPr>
            <a:r>
              <a:rPr lang="en-US" dirty="0" smtClean="0"/>
              <a:t>During  all Baking Recipe:  “2 Minute Alarm”  - A few short beeps occur 2 minutes prior to the end of a recipe allowing </a:t>
            </a:r>
            <a:r>
              <a:rPr lang="en-US" dirty="0"/>
              <a:t>you to review </a:t>
            </a:r>
            <a:r>
              <a:rPr lang="en-US" dirty="0" smtClean="0"/>
              <a:t> product color and add or subtract time if needed </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07"/>
            <a:ext cx="4295172" cy="67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6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solidFill>
                  <a:schemeClr val="bg1"/>
                </a:solidFill>
              </a:rPr>
              <a:t>Recipe Cycles</a:t>
            </a:r>
            <a:endParaRPr lang="en-US" dirty="0">
              <a:solidFill>
                <a:schemeClr val="bg1"/>
              </a:solidFill>
            </a:endParaRPr>
          </a:p>
        </p:txBody>
      </p:sp>
      <p:sp>
        <p:nvSpPr>
          <p:cNvPr id="3" name="Content Placeholder 2"/>
          <p:cNvSpPr>
            <a:spLocks noGrp="1"/>
          </p:cNvSpPr>
          <p:nvPr>
            <p:ph idx="1"/>
          </p:nvPr>
        </p:nvSpPr>
        <p:spPr>
          <a:xfrm>
            <a:off x="457200" y="1600200"/>
            <a:ext cx="5105400" cy="4525963"/>
          </a:xfrm>
        </p:spPr>
        <p:txBody>
          <a:bodyPr>
            <a:normAutofit fontScale="77500" lnSpcReduction="20000"/>
          </a:bodyPr>
          <a:lstStyle/>
          <a:p>
            <a:pPr marL="0" indent="0">
              <a:buNone/>
            </a:pPr>
            <a:r>
              <a:rPr lang="en-US" b="1" dirty="0" smtClean="0"/>
              <a:t>Cool Down Cycle</a:t>
            </a:r>
          </a:p>
          <a:p>
            <a:r>
              <a:rPr lang="en-US" dirty="0" smtClean="0"/>
              <a:t>Once a recipe is complete, if baking a bread recipe that requires a proofing temperature, the cool down cycle must be selected from the main menu.  If cool down is not selected and a bread recipe is selected, the oven with automatically default to cool down.  They cycle takes approx. 10 minutes</a:t>
            </a:r>
          </a:p>
          <a:p>
            <a:r>
              <a:rPr lang="en-US" dirty="0" smtClean="0"/>
              <a:t>If baking cookies or flatbread, a cool down cycle is not necessary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782" y="3565960"/>
            <a:ext cx="3170093" cy="240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42"/>
          <a:stretch/>
        </p:blipFill>
        <p:spPr bwMode="auto">
          <a:xfrm>
            <a:off x="5735781" y="1138075"/>
            <a:ext cx="3170093" cy="243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358445" y="2620701"/>
            <a:ext cx="1585047"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41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dirty="0" smtClean="0">
                <a:solidFill>
                  <a:schemeClr val="bg1"/>
                </a:solidFill>
              </a:rPr>
              <a:t>Best Practices with the Flexbake5 Oven </a:t>
            </a:r>
            <a:endParaRPr lang="en-US" dirty="0">
              <a:solidFill>
                <a:schemeClr val="bg1"/>
              </a:solidFill>
            </a:endParaRPr>
          </a:p>
        </p:txBody>
      </p:sp>
      <p:sp>
        <p:nvSpPr>
          <p:cNvPr id="3" name="Content Placeholder 2"/>
          <p:cNvSpPr>
            <a:spLocks noGrp="1"/>
          </p:cNvSpPr>
          <p:nvPr>
            <p:ph idx="1"/>
          </p:nvPr>
        </p:nvSpPr>
        <p:spPr>
          <a:xfrm>
            <a:off x="1" y="914400"/>
            <a:ext cx="6477000" cy="5562600"/>
          </a:xfrm>
        </p:spPr>
        <p:txBody>
          <a:bodyPr>
            <a:normAutofit fontScale="70000" lnSpcReduction="20000"/>
          </a:bodyPr>
          <a:lstStyle/>
          <a:p>
            <a:pPr marL="457200" lvl="1" indent="0">
              <a:buNone/>
            </a:pPr>
            <a:endParaRPr lang="en-US" dirty="0" smtClean="0"/>
          </a:p>
          <a:p>
            <a:pPr lvl="1"/>
            <a:r>
              <a:rPr lang="en-US" dirty="0" smtClean="0"/>
              <a:t>Follow all current bread baking steps, including spraying  and floor retarding the bread to proper temperature – </a:t>
            </a:r>
            <a:r>
              <a:rPr lang="en-US" b="1" dirty="0" smtClean="0"/>
              <a:t>except the temperature requirement has changed to 55-60 degrees </a:t>
            </a:r>
            <a:r>
              <a:rPr lang="en-US" i="1" dirty="0" smtClean="0"/>
              <a:t>(not 50-55)</a:t>
            </a:r>
            <a:endParaRPr lang="en-US" dirty="0" smtClean="0"/>
          </a:p>
          <a:p>
            <a:pPr lvl="1"/>
            <a:r>
              <a:rPr lang="en-US" dirty="0" smtClean="0"/>
              <a:t>It is critical the bread is at the proper temperature of 55-60 degrees.  The proofing time can not me modified to adjust for under or over floor retarding</a:t>
            </a:r>
          </a:p>
          <a:p>
            <a:pPr lvl="1"/>
            <a:r>
              <a:rPr lang="en-US" dirty="0" smtClean="0"/>
              <a:t>When running a bread bake, there </a:t>
            </a:r>
            <a:r>
              <a:rPr lang="en-US" dirty="0"/>
              <a:t>will only be a light misting of water on the </a:t>
            </a:r>
            <a:r>
              <a:rPr lang="en-US" dirty="0" smtClean="0"/>
              <a:t>door during proofing, </a:t>
            </a:r>
            <a:r>
              <a:rPr lang="en-US" dirty="0"/>
              <a:t>this is normal  </a:t>
            </a:r>
            <a:endParaRPr lang="en-US" dirty="0" smtClean="0"/>
          </a:p>
          <a:p>
            <a:pPr lvl="1"/>
            <a:r>
              <a:rPr lang="en-US" dirty="0" smtClean="0"/>
              <a:t>Pan Placement:</a:t>
            </a:r>
          </a:p>
          <a:p>
            <a:pPr lvl="2"/>
            <a:r>
              <a:rPr lang="en-US" dirty="0" smtClean="0"/>
              <a:t>Pans should be placed with spacing in the center and not touching</a:t>
            </a:r>
          </a:p>
          <a:p>
            <a:pPr lvl="2"/>
            <a:r>
              <a:rPr lang="en-US" dirty="0" smtClean="0"/>
              <a:t>For half bakes: </a:t>
            </a:r>
            <a:r>
              <a:rPr lang="en-US" dirty="0"/>
              <a:t>start with middle rack, then place pans on the rack above, then on the rack </a:t>
            </a:r>
            <a:r>
              <a:rPr lang="en-US" dirty="0" smtClean="0"/>
              <a:t>below</a:t>
            </a:r>
          </a:p>
          <a:p>
            <a:pPr lvl="1"/>
            <a:r>
              <a:rPr lang="en-US" dirty="0" smtClean="0"/>
              <a:t>Metal bread forms: require an extra 2-3 minutes to be added to the end of the bake cycle</a:t>
            </a:r>
            <a:endParaRPr lang="en-US" dirty="0"/>
          </a:p>
          <a:p>
            <a:pPr lvl="2"/>
            <a:endParaRPr lang="en-US" dirty="0" smtClean="0"/>
          </a:p>
        </p:txBody>
      </p:sp>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99" r="12519" b="15110"/>
          <a:stretch/>
        </p:blipFill>
        <p:spPr bwMode="auto">
          <a:xfrm>
            <a:off x="6400800" y="3810000"/>
            <a:ext cx="2667000" cy="179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754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V3XJDcLpXC3r3WlAgfYr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20591</TotalTime>
  <Words>1228</Words>
  <Application>Microsoft Office PowerPoint</Application>
  <PresentationFormat>On-screen Show (4:3)</PresentationFormat>
  <Paragraphs>117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Duke FlexBake5™ Proof &amp; Bake Oven  </vt:lpstr>
      <vt:lpstr>Overview </vt:lpstr>
      <vt:lpstr>Power On Oven</vt:lpstr>
      <vt:lpstr>Selecting a Recipe</vt:lpstr>
      <vt:lpstr>Recipe Cycles</vt:lpstr>
      <vt:lpstr>Recipe Cycles</vt:lpstr>
      <vt:lpstr>Recipe Cycles</vt:lpstr>
      <vt:lpstr>Recipe Cycles</vt:lpstr>
      <vt:lpstr>Best Practices with the Flexbake5 Oven </vt:lpstr>
      <vt:lpstr>Additional Helpful Information </vt:lpstr>
      <vt:lpstr>Editing Recipes</vt:lpstr>
      <vt:lpstr>Maintenance and Cleaning</vt:lpstr>
      <vt:lpstr>Maintenance and Cleaning</vt:lpstr>
      <vt:lpstr>WIFI  Feature</vt:lpstr>
      <vt:lpstr>WIFI  Feature - Access</vt:lpstr>
      <vt:lpstr>Questions?</vt:lpstr>
    </vt:vector>
  </TitlesOfParts>
  <Company>Duke Manufacturing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Ounanian</dc:creator>
  <cp:lastModifiedBy>Mike Powers</cp:lastModifiedBy>
  <cp:revision>71</cp:revision>
  <cp:lastPrinted>2017-01-12T21:38:52Z</cp:lastPrinted>
  <dcterms:created xsi:type="dcterms:W3CDTF">2015-07-24T16:55:16Z</dcterms:created>
  <dcterms:modified xsi:type="dcterms:W3CDTF">2019-02-07T14:42:20Z</dcterms:modified>
</cp:coreProperties>
</file>